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Nunito"/>
      <p:regular r:id="rId12"/>
      <p:bold r:id="rId13"/>
      <p:italic r:id="rId14"/>
      <p:boldItalic r:id="rId15"/>
    </p:embeddedFont>
    <p:embeddedFont>
      <p:font typeface="Maven Pro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bold.fntdata"/><Relationship Id="rId12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Italic.fntdata"/><Relationship Id="rId14" Type="http://schemas.openxmlformats.org/officeDocument/2006/relationships/font" Target="fonts/Nunito-italic.fntdata"/><Relationship Id="rId17" Type="http://schemas.openxmlformats.org/officeDocument/2006/relationships/font" Target="fonts/MavenPro-bold.fntdata"/><Relationship Id="rId16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91b5daaa8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91b5daaa8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91b5daaa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91b5daaa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925f24f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925f24f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91b5daaa8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91b5daaa8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91b5daaa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91b5daaa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950" y="281625"/>
            <a:ext cx="5868725" cy="365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3"/>
          <p:cNvSpPr txBox="1"/>
          <p:nvPr/>
        </p:nvSpPr>
        <p:spPr>
          <a:xfrm>
            <a:off x="9699025" y="1357200"/>
            <a:ext cx="33393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1" name="Google Shape;281;p13"/>
          <p:cNvSpPr txBox="1"/>
          <p:nvPr/>
        </p:nvSpPr>
        <p:spPr>
          <a:xfrm>
            <a:off x="1379975" y="4171250"/>
            <a:ext cx="69543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Nunito"/>
                <a:ea typeface="Nunito"/>
                <a:cs typeface="Nunito"/>
                <a:sym typeface="Nunito"/>
              </a:rPr>
              <a:t>How have the goats got up the tree? They must have/ can’t have….. </a:t>
            </a:r>
            <a:endParaRPr b="1" sz="2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/>
          <p:nvPr>
            <p:ph type="ctrTitle"/>
          </p:nvPr>
        </p:nvSpPr>
        <p:spPr>
          <a:xfrm>
            <a:off x="824000" y="800100"/>
            <a:ext cx="7291200" cy="33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 of the task: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 able to do part 2 speaking exam, making guesses about past events</a:t>
            </a:r>
            <a:endParaRPr/>
          </a:p>
        </p:txBody>
      </p:sp>
      <p:sp>
        <p:nvSpPr>
          <p:cNvPr id="287" name="Google Shape;287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5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600" y="-233150"/>
            <a:ext cx="3912100" cy="280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500" y="2962386"/>
            <a:ext cx="3912100" cy="26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175" y="2457374"/>
            <a:ext cx="4468000" cy="297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5"/>
          <p:cNvSpPr txBox="1"/>
          <p:nvPr/>
        </p:nvSpPr>
        <p:spPr>
          <a:xfrm>
            <a:off x="91450" y="91450"/>
            <a:ext cx="4255500" cy="24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Nunito"/>
                <a:ea typeface="Nunito"/>
                <a:cs typeface="Nunito"/>
                <a:sym typeface="Nunito"/>
              </a:rPr>
              <a:t>How might the people be feeling?</a:t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Nunito"/>
                <a:ea typeface="Nunito"/>
                <a:cs typeface="Nunito"/>
                <a:sym typeface="Nunito"/>
              </a:rPr>
              <a:t>What might have caused them to feel like this?</a:t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"/>
          <p:cNvSpPr txBox="1"/>
          <p:nvPr>
            <p:ph type="ctrTitle"/>
          </p:nvPr>
        </p:nvSpPr>
        <p:spPr>
          <a:xfrm>
            <a:off x="824000" y="627223"/>
            <a:ext cx="7205700" cy="3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(Play audio: ‘Part 2 Deductions with Native Speaker’)</a:t>
            </a:r>
            <a:endParaRPr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YOU LISTEN:</a:t>
            </a:r>
            <a:endParaRPr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Which photos does she compare?</a:t>
            </a:r>
            <a:endParaRPr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does she suggest caused them to feel this way?</a:t>
            </a:r>
            <a:endParaRPr/>
          </a:p>
        </p:txBody>
      </p:sp>
      <p:sp>
        <p:nvSpPr>
          <p:cNvPr id="303" name="Google Shape;303;p16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 txBox="1"/>
          <p:nvPr>
            <p:ph type="title"/>
          </p:nvPr>
        </p:nvSpPr>
        <p:spPr>
          <a:xfrm>
            <a:off x="91450" y="356575"/>
            <a:ext cx="78543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might have caused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disasters?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they have been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prevented?                                 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312" y="0"/>
            <a:ext cx="3773491" cy="28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600" y="2743200"/>
            <a:ext cx="3860925" cy="23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250" y="2314225"/>
            <a:ext cx="4575350" cy="28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8"/>
          <p:cNvSpPr txBox="1"/>
          <p:nvPr>
            <p:ph type="title"/>
          </p:nvPr>
        </p:nvSpPr>
        <p:spPr>
          <a:xfrm>
            <a:off x="209025" y="298125"/>
            <a:ext cx="7837800" cy="12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crimes have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happened?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effect have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crimes had do you think?</a:t>
            </a:r>
            <a:endParaRPr/>
          </a:p>
        </p:txBody>
      </p:sp>
      <p:sp>
        <p:nvSpPr>
          <p:cNvPr id="318" name="Google Shape;318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300" y="134057"/>
            <a:ext cx="4481638" cy="25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200" y="2492701"/>
            <a:ext cx="3617875" cy="23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1650" y="2767075"/>
            <a:ext cx="3939293" cy="22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